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9" r:id="rId3"/>
    <p:sldId id="274" r:id="rId4"/>
    <p:sldId id="377" r:id="rId5"/>
    <p:sldId id="375" r:id="rId6"/>
    <p:sldId id="393" r:id="rId7"/>
    <p:sldId id="381" r:id="rId8"/>
    <p:sldId id="397" r:id="rId9"/>
    <p:sldId id="384" r:id="rId10"/>
    <p:sldId id="404" r:id="rId11"/>
    <p:sldId id="403" r:id="rId12"/>
    <p:sldId id="405" r:id="rId13"/>
    <p:sldId id="382" r:id="rId14"/>
    <p:sldId id="398" r:id="rId15"/>
    <p:sldId id="402" r:id="rId16"/>
    <p:sldId id="394" r:id="rId17"/>
    <p:sldId id="407" r:id="rId18"/>
    <p:sldId id="385" r:id="rId19"/>
    <p:sldId id="386" r:id="rId20"/>
    <p:sldId id="408" r:id="rId21"/>
    <p:sldId id="387" r:id="rId22"/>
    <p:sldId id="390" r:id="rId23"/>
    <p:sldId id="391" r:id="rId24"/>
    <p:sldId id="376" r:id="rId25"/>
    <p:sldId id="343" r:id="rId26"/>
    <p:sldId id="406" r:id="rId27"/>
    <p:sldId id="389" r:id="rId28"/>
    <p:sldId id="388" r:id="rId29"/>
    <p:sldId id="392" r:id="rId30"/>
    <p:sldId id="399" r:id="rId31"/>
    <p:sldId id="372" r:id="rId32"/>
  </p:sldIdLst>
  <p:sldSz cx="12192000" cy="6858000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qJU5fXUQ6vSWsZvtzy8g2SEf4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F4F"/>
    <a:srgbClr val="403381"/>
    <a:srgbClr val="2B4D89"/>
    <a:srgbClr val="4472C4"/>
    <a:srgbClr val="547DC8"/>
    <a:srgbClr val="355EA9"/>
    <a:srgbClr val="87829D"/>
    <a:srgbClr val="5B49B7"/>
    <a:srgbClr val="2F5291"/>
    <a:srgbClr val="39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4817" autoAdjust="0"/>
  </p:normalViewPr>
  <p:slideViewPr>
    <p:cSldViewPr snapToGrid="0">
      <p:cViewPr varScale="1">
        <p:scale>
          <a:sx n="71" d="100"/>
          <a:sy n="71" d="100"/>
        </p:scale>
        <p:origin x="108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DC4914E-94BC-4AE0-BB9C-EFF15FEEC9EF}">
      <dgm:prSet phldrT="[Teksts]" custT="1"/>
      <dgm:spPr>
        <a:solidFill>
          <a:schemeClr val="accent1"/>
        </a:solidFill>
      </dgm:spPr>
      <dgm:t>
        <a:bodyPr/>
        <a:lstStyle/>
        <a:p>
          <a:r>
            <a:rPr lang="lv-LV" sz="3000" noProof="0" dirty="0">
              <a:latin typeface="Cambria" panose="02040503050406030204" pitchFamily="18" charset="0"/>
              <a:ea typeface="Cambria" panose="02040503050406030204" pitchFamily="18" charset="0"/>
            </a:rPr>
            <a:t>Akadēmijas vadība</a:t>
          </a:r>
        </a:p>
      </dgm:t>
    </dgm:pt>
    <dgm:pt modelId="{DEABB4C9-BDD2-400E-AB9E-2ABB7CD7B355}" type="par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3AB8E4-11F6-439C-8308-5161BEC9B03F}" type="sib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  <dgm:pt modelId="{EF51D0BF-0C69-4F8C-BB36-2E664DC7ED2B}" type="pres">
      <dgm:prSet presAssocID="{FC60BCA5-7BD0-4D08-84D8-B1015B501869}" presName="OneNode_1" presStyleLbl="node1" presStyleIdx="0" presStyleCnt="1" custScaleX="100000" custScaleY="71494" custLinFactNeighborX="-1449" custLinFactNeighborY="-55763">
        <dgm:presLayoutVars>
          <dgm:bulletEnabled val="1"/>
        </dgm:presLayoutVars>
      </dgm:prSet>
      <dgm:spPr/>
    </dgm:pt>
  </dgm:ptLst>
  <dgm:cxnLst>
    <dgm:cxn modelId="{5ECAB478-E029-47B0-BC65-DB2D18DAA827}" srcId="{FC60BCA5-7BD0-4D08-84D8-B1015B501869}" destId="{EDC4914E-94BC-4AE0-BB9C-EFF15FEEC9EF}" srcOrd="0" destOrd="0" parTransId="{DEABB4C9-BDD2-400E-AB9E-2ABB7CD7B355}" sibTransId="{253AB8E4-11F6-439C-8308-5161BEC9B03F}"/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C9430FCD-98AF-48FB-A50F-DCB6A608A4B8}" type="presOf" srcId="{EDC4914E-94BC-4AE0-BB9C-EFF15FEEC9EF}" destId="{EF51D0BF-0C69-4F8C-BB36-2E664DC7ED2B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  <dgm:cxn modelId="{A01EB721-8456-4220-B7A7-D7309E904CCE}" type="presParOf" srcId="{80D61593-94D8-4F08-8DE4-3D13955FB06E}" destId="{EF51D0BF-0C69-4F8C-BB36-2E664DC7ED2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DC4914E-94BC-4AE0-BB9C-EFF15FEEC9EF}">
      <dgm:prSet phldrT="[Teksts]" custT="1"/>
      <dgm:spPr>
        <a:solidFill>
          <a:schemeClr val="accent1"/>
        </a:solidFill>
      </dgm:spPr>
      <dgm:t>
        <a:bodyPr/>
        <a:lstStyle/>
        <a:p>
          <a:r>
            <a:rPr lang="lv-LV" sz="3000" noProof="0" dirty="0">
              <a:latin typeface="Cambria" panose="02040503050406030204" pitchFamily="18" charset="0"/>
              <a:ea typeface="Cambria" panose="02040503050406030204" pitchFamily="18" charset="0"/>
            </a:rPr>
            <a:t>Studiju daļa</a:t>
          </a:r>
        </a:p>
      </dgm:t>
    </dgm:pt>
    <dgm:pt modelId="{DEABB4C9-BDD2-400E-AB9E-2ABB7CD7B355}" type="par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3AB8E4-11F6-439C-8308-5161BEC9B03F}" type="sib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  <dgm:pt modelId="{EF51D0BF-0C69-4F8C-BB36-2E664DC7ED2B}" type="pres">
      <dgm:prSet presAssocID="{FC60BCA5-7BD0-4D08-84D8-B1015B501869}" presName="OneNode_1" presStyleLbl="node1" presStyleIdx="0" presStyleCnt="1" custScaleX="100000" custScaleY="71494" custLinFactNeighborX="9783" custLinFactNeighborY="-43480">
        <dgm:presLayoutVars>
          <dgm:bulletEnabled val="1"/>
        </dgm:presLayoutVars>
      </dgm:prSet>
      <dgm:spPr/>
    </dgm:pt>
  </dgm:ptLst>
  <dgm:cxnLst>
    <dgm:cxn modelId="{5ECAB478-E029-47B0-BC65-DB2D18DAA827}" srcId="{FC60BCA5-7BD0-4D08-84D8-B1015B501869}" destId="{EDC4914E-94BC-4AE0-BB9C-EFF15FEEC9EF}" srcOrd="0" destOrd="0" parTransId="{DEABB4C9-BDD2-400E-AB9E-2ABB7CD7B355}" sibTransId="{253AB8E4-11F6-439C-8308-5161BEC9B03F}"/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C9430FCD-98AF-48FB-A50F-DCB6A608A4B8}" type="presOf" srcId="{EDC4914E-94BC-4AE0-BB9C-EFF15FEEC9EF}" destId="{EF51D0BF-0C69-4F8C-BB36-2E664DC7ED2B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  <dgm:cxn modelId="{A01EB721-8456-4220-B7A7-D7309E904CCE}" type="presParOf" srcId="{80D61593-94D8-4F08-8DE4-3D13955FB06E}" destId="{EF51D0BF-0C69-4F8C-BB36-2E664DC7ED2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DC4914E-94BC-4AE0-BB9C-EFF15FEEC9EF}">
      <dgm:prSet phldrT="[Teksts]" custT="1"/>
      <dgm:spPr>
        <a:solidFill>
          <a:schemeClr val="accent1"/>
        </a:solidFill>
      </dgm:spPr>
      <dgm:t>
        <a:bodyPr/>
        <a:lstStyle/>
        <a:p>
          <a:r>
            <a:rPr lang="lv-LV" sz="3000" noProof="0" dirty="0">
              <a:latin typeface="Cambria" panose="02040503050406030204" pitchFamily="18" charset="0"/>
              <a:ea typeface="Cambria" panose="02040503050406030204" pitchFamily="18" charset="0"/>
            </a:rPr>
            <a:t>Nodaļu vadītāji</a:t>
          </a:r>
        </a:p>
      </dgm:t>
    </dgm:pt>
    <dgm:pt modelId="{DEABB4C9-BDD2-400E-AB9E-2ABB7CD7B355}" type="par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3AB8E4-11F6-439C-8308-5161BEC9B03F}" type="sibTrans" cxnId="{5ECAB478-E029-47B0-BC65-DB2D18DAA827}">
      <dgm:prSet/>
      <dgm:spPr/>
      <dgm:t>
        <a:bodyPr/>
        <a:lstStyle/>
        <a:p>
          <a:endParaRPr lang="lv-LV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  <dgm:pt modelId="{EF51D0BF-0C69-4F8C-BB36-2E664DC7ED2B}" type="pres">
      <dgm:prSet presAssocID="{FC60BCA5-7BD0-4D08-84D8-B1015B501869}" presName="OneNode_1" presStyleLbl="node1" presStyleIdx="0" presStyleCnt="1" custScaleX="100000" custScaleY="71494" custLinFactNeighborX="-170" custLinFactNeighborY="-41265">
        <dgm:presLayoutVars>
          <dgm:bulletEnabled val="1"/>
        </dgm:presLayoutVars>
      </dgm:prSet>
      <dgm:spPr/>
    </dgm:pt>
  </dgm:ptLst>
  <dgm:cxnLst>
    <dgm:cxn modelId="{5ECAB478-E029-47B0-BC65-DB2D18DAA827}" srcId="{FC60BCA5-7BD0-4D08-84D8-B1015B501869}" destId="{EDC4914E-94BC-4AE0-BB9C-EFF15FEEC9EF}" srcOrd="0" destOrd="0" parTransId="{DEABB4C9-BDD2-400E-AB9E-2ABB7CD7B355}" sibTransId="{253AB8E4-11F6-439C-8308-5161BEC9B03F}"/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C9430FCD-98AF-48FB-A50F-DCB6A608A4B8}" type="presOf" srcId="{EDC4914E-94BC-4AE0-BB9C-EFF15FEEC9EF}" destId="{EF51D0BF-0C69-4F8C-BB36-2E664DC7ED2B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  <dgm:cxn modelId="{A01EB721-8456-4220-B7A7-D7309E904CCE}" type="presParOf" srcId="{80D61593-94D8-4F08-8DE4-3D13955FB06E}" destId="{EF51D0BF-0C69-4F8C-BB36-2E664DC7ED2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</dgm:ptLst>
  <dgm:cxnLst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</dgm:ptLst>
  <dgm:cxnLst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0BCA5-7BD0-4D08-84D8-B1015B501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0D61593-94D8-4F08-8DE4-3D13955FB06E}" type="pres">
      <dgm:prSet presAssocID="{FC60BCA5-7BD0-4D08-84D8-B1015B501869}" presName="outerComposite" presStyleCnt="0">
        <dgm:presLayoutVars>
          <dgm:chMax val="5"/>
          <dgm:dir/>
          <dgm:resizeHandles val="exact"/>
        </dgm:presLayoutVars>
      </dgm:prSet>
      <dgm:spPr/>
    </dgm:pt>
    <dgm:pt modelId="{C1D335DB-2A99-463F-9D21-FED55990B3AA}" type="pres">
      <dgm:prSet presAssocID="{FC60BCA5-7BD0-4D08-84D8-B1015B501869}" presName="dummyMaxCanvas" presStyleCnt="0">
        <dgm:presLayoutVars/>
      </dgm:prSet>
      <dgm:spPr/>
    </dgm:pt>
  </dgm:ptLst>
  <dgm:cxnLst>
    <dgm:cxn modelId="{DDC60AAB-7254-4E95-A922-8EA557C64CC0}" type="presOf" srcId="{FC60BCA5-7BD0-4D08-84D8-B1015B501869}" destId="{80D61593-94D8-4F08-8DE4-3D13955FB06E}" srcOrd="0" destOrd="0" presId="urn:microsoft.com/office/officeart/2005/8/layout/vProcess5"/>
    <dgm:cxn modelId="{86E8DB1C-40CA-4D23-BDF5-FA8E91D67544}" type="presParOf" srcId="{80D61593-94D8-4F08-8DE4-3D13955FB06E}" destId="{C1D335DB-2A99-463F-9D21-FED55990B3AA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D0BF-0C69-4F8C-BB36-2E664DC7ED2B}">
      <dsp:nvSpPr>
        <dsp:cNvPr id="0" name=""/>
        <dsp:cNvSpPr/>
      </dsp:nvSpPr>
      <dsp:spPr>
        <a:xfrm>
          <a:off x="0" y="98650"/>
          <a:ext cx="7464849" cy="83073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Akadēmijas vadība</a:t>
          </a:r>
        </a:p>
      </dsp:txBody>
      <dsp:txXfrm>
        <a:off x="24331" y="122981"/>
        <a:ext cx="7416187" cy="78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D0BF-0C69-4F8C-BB36-2E664DC7ED2B}">
      <dsp:nvSpPr>
        <dsp:cNvPr id="0" name=""/>
        <dsp:cNvSpPr/>
      </dsp:nvSpPr>
      <dsp:spPr>
        <a:xfrm>
          <a:off x="0" y="241375"/>
          <a:ext cx="7464849" cy="83073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Studiju daļa</a:t>
          </a:r>
        </a:p>
      </dsp:txBody>
      <dsp:txXfrm>
        <a:off x="24331" y="265706"/>
        <a:ext cx="7416187" cy="78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D0BF-0C69-4F8C-BB36-2E664DC7ED2B}">
      <dsp:nvSpPr>
        <dsp:cNvPr id="0" name=""/>
        <dsp:cNvSpPr/>
      </dsp:nvSpPr>
      <dsp:spPr>
        <a:xfrm>
          <a:off x="0" y="267112"/>
          <a:ext cx="7464849" cy="83073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Nodaļu vadītāji</a:t>
          </a:r>
        </a:p>
      </dsp:txBody>
      <dsp:txXfrm>
        <a:off x="24331" y="291443"/>
        <a:ext cx="7416187" cy="782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6440-EDF7-4852-91C0-B476A506CCFA}" type="datetimeFigureOut">
              <a:rPr lang="en-US" smtClean="0"/>
              <a:pPr/>
              <a:t>19-Aug-25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442C-49A5-4D19-91E2-28360A38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29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17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59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792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82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98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940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3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13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00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11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239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493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08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827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297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859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683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4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42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80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4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70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4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14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61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01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68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34.png"/><Relationship Id="rId4" Type="http://schemas.openxmlformats.org/officeDocument/2006/relationships/diagramData" Target="../diagrams/data6.xml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png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32" y="3315081"/>
            <a:ext cx="3554768" cy="35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111" y="483162"/>
            <a:ext cx="3581373" cy="1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8106" y="1831292"/>
            <a:ext cx="8857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72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Studijas Jāzepa Vītola Latvijas mūzikas akadēmijā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6348" y="5479548"/>
            <a:ext cx="31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JVLMA, 202</a:t>
            </a:r>
            <a:r>
              <a:rPr lang="lv-LV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190" y="1779687"/>
            <a:ext cx="112865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Gadījumā, ja šobrīd atkārtoti studējat augstākajā izglītība un vēlaties kādu no iepriekš apgūtajiem studiju kursiem pielīdzināt: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Jāraksta iesniegums uz studējošā standarta veidlapas;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Iesniegumam jāpievieno Akadēmiskā izziņa, vai diploma pielikums;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Iesniegums jāiesniedz uzsākot studijas 1.semestrī un ne vēlāk kā līdz 20.septembrim.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271033" y="477066"/>
            <a:ext cx="7464849" cy="830735"/>
            <a:chOff x="0" y="267112"/>
            <a:chExt cx="7464849" cy="830735"/>
          </a:xfrm>
        </p:grpSpPr>
        <p:sp>
          <p:nvSpPr>
            <p:cNvPr id="9" name="Taisnstūris ar noapaļotiem stūriem 8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SVARĪGI par studiju kursu pielīdzināšanu!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44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26" y="177903"/>
            <a:ext cx="111442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2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a 10"/>
          <p:cNvGrpSpPr/>
          <p:nvPr/>
        </p:nvGrpSpPr>
        <p:grpSpPr>
          <a:xfrm>
            <a:off x="4490825" y="477066"/>
            <a:ext cx="7464849" cy="830735"/>
            <a:chOff x="0" y="267112"/>
            <a:chExt cx="7464849" cy="830735"/>
          </a:xfrm>
        </p:grpSpPr>
        <p:sp>
          <p:nvSpPr>
            <p:cNvPr id="12" name="Taisnstūris ar noapaļotiem stūriem 11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>
                  <a:latin typeface="Cambria" panose="02040503050406030204" pitchFamily="18" charset="0"/>
                  <a:ea typeface="Cambria" panose="02040503050406030204" pitchFamily="18" charset="0"/>
                </a:rPr>
                <a:t>Noderīga </a:t>
              </a: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informācija JVLMA mājas lapā</a:t>
              </a:r>
            </a:p>
          </p:txBody>
        </p:sp>
      </p:grpSp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300" y="1601429"/>
            <a:ext cx="93249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a 4"/>
          <p:cNvGrpSpPr/>
          <p:nvPr/>
        </p:nvGrpSpPr>
        <p:grpSpPr>
          <a:xfrm>
            <a:off x="4452513" y="477066"/>
            <a:ext cx="7464849" cy="830735"/>
            <a:chOff x="0" y="267112"/>
            <a:chExt cx="7464849" cy="830735"/>
          </a:xfrm>
        </p:grpSpPr>
        <p:sp>
          <p:nvSpPr>
            <p:cNvPr id="6" name="Taisnstūris ar noapaļotiem stūriem 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INTRANET</a:t>
              </a:r>
            </a:p>
          </p:txBody>
        </p:sp>
      </p:grpSp>
      <p:pic>
        <p:nvPicPr>
          <p:cNvPr id="4" name="Attēl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70" y="1569320"/>
            <a:ext cx="98393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3047866547"/>
              </p:ext>
            </p:extLst>
          </p:nvPr>
        </p:nvGraphicFramePr>
        <p:xfrm>
          <a:off x="425026" y="1663869"/>
          <a:ext cx="4516874" cy="464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ttēls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026" y="952500"/>
            <a:ext cx="11406278" cy="5613399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4262013" y="621301"/>
            <a:ext cx="7464849" cy="830735"/>
            <a:chOff x="0" y="267112"/>
            <a:chExt cx="7464849" cy="830735"/>
          </a:xfrm>
        </p:grpSpPr>
        <p:sp>
          <p:nvSpPr>
            <p:cNvPr id="7" name="Taisnstūris ar noapaļotiem stūriem 6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IT atbalsts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39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7" y="334337"/>
            <a:ext cx="64103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6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a 4"/>
          <p:cNvGrpSpPr/>
          <p:nvPr/>
        </p:nvGrpSpPr>
        <p:grpSpPr>
          <a:xfrm>
            <a:off x="4186025" y="334337"/>
            <a:ext cx="7464849" cy="830735"/>
            <a:chOff x="0" y="267112"/>
            <a:chExt cx="7464849" cy="830735"/>
          </a:xfrm>
        </p:grpSpPr>
        <p:sp>
          <p:nvSpPr>
            <p:cNvPr id="6" name="Taisnstūris ar noapaļotiem stūriem 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ASIMUT</a:t>
              </a:r>
            </a:p>
          </p:txBody>
        </p:sp>
      </p:grpSp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25" y="1624012"/>
            <a:ext cx="51149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GB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00" y="0"/>
            <a:ext cx="12487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99" y="1060040"/>
            <a:ext cx="79438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" y="1918323"/>
            <a:ext cx="5159376" cy="3771278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870" y="2822887"/>
            <a:ext cx="51339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1405059484"/>
              </p:ext>
            </p:extLst>
          </p:nvPr>
        </p:nvGraphicFramePr>
        <p:xfrm>
          <a:off x="4276300" y="378417"/>
          <a:ext cx="7464849" cy="232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0423" y="3864661"/>
            <a:ext cx="4203136" cy="1687216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173" y="2514577"/>
            <a:ext cx="4216042" cy="1656516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214" y="4491673"/>
            <a:ext cx="4190109" cy="160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4832" y="1858148"/>
            <a:ext cx="4261685" cy="1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ida numura vietturis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GB"/>
          </a:p>
        </p:txBody>
      </p:sp>
      <p:pic>
        <p:nvPicPr>
          <p:cNvPr id="6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988" y="28659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26" y="2006880"/>
            <a:ext cx="5072499" cy="4349470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229" y="1987347"/>
            <a:ext cx="4820579" cy="43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a 5"/>
          <p:cNvGrpSpPr/>
          <p:nvPr/>
        </p:nvGrpSpPr>
        <p:grpSpPr>
          <a:xfrm>
            <a:off x="4313844" y="329370"/>
            <a:ext cx="7464849" cy="830735"/>
            <a:chOff x="0" y="267112"/>
            <a:chExt cx="7464849" cy="830735"/>
          </a:xfrm>
        </p:grpSpPr>
        <p:sp>
          <p:nvSpPr>
            <p:cNvPr id="7" name="Taisnstūris ar noapaļotiem stūriem 6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Pieteikšanās termiņi</a:t>
              </a:r>
            </a:p>
          </p:txBody>
        </p:sp>
      </p:grpSp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78" y="1989803"/>
            <a:ext cx="8027984" cy="43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a 4"/>
          <p:cNvGrpSpPr/>
          <p:nvPr/>
        </p:nvGrpSpPr>
        <p:grpSpPr>
          <a:xfrm>
            <a:off x="4205075" y="334337"/>
            <a:ext cx="7464849" cy="830735"/>
            <a:chOff x="0" y="267112"/>
            <a:chExt cx="7464849" cy="830735"/>
          </a:xfrm>
        </p:grpSpPr>
        <p:sp>
          <p:nvSpPr>
            <p:cNvPr id="6" name="Taisnstūris ar noapaļotiem stūriem 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Studētgods</a:t>
              </a:r>
              <a:endParaRPr lang="lv-LV" sz="3000" kern="12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aisnstūris 2"/>
          <p:cNvSpPr/>
          <p:nvPr/>
        </p:nvSpPr>
        <p:spPr>
          <a:xfrm>
            <a:off x="296240" y="1947308"/>
            <a:ext cx="11373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Pieteikties sociālajai stipendijai “</a:t>
            </a:r>
            <a:r>
              <a:rPr lang="lv-LV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Studētgods</a:t>
            </a: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2024./2025. mācību gada rudens semestrī var Latvijas augstskolu pilna laika klātienes bakalaura un īsā cikla studenti līdz 25 gadu vecumam (ieskaitot), kuri atbilst </a:t>
            </a:r>
            <a:r>
              <a:rPr lang="lv-LV" sz="2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vismaz vienam</a:t>
            </a: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sociālās stipendijas “</a:t>
            </a:r>
            <a:r>
              <a:rPr lang="lv-LV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Studētgods</a:t>
            </a: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saņemšanas kritērijiem: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“Jaunietis 3+” – Fizisko personu reģistrā vismaz vienam no studējošā vecākiem reģistrēti trīs bērni vai vairāk;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“Vecāks 3+” – Fizisko personu reģistrā pašam studējošajam reģistrēti trīs bērni vai vairāk;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“Bārenis/bez vecāku gādības” – studējošais līdz 18 gadu vecuma sasniegšanai Fizisko personu reģistrā reģistrēts kā bārenis vai bez vecāku apgādības palicis jaunietis;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“I vai II grupas invalīds” – studējošais ar I vai II invaliditātes grupu. </a:t>
            </a:r>
          </a:p>
          <a:p>
            <a:pPr lvl="0">
              <a:lnSpc>
                <a:spcPct val="150000"/>
              </a:lnSpc>
              <a:buClr>
                <a:schemeClr val="bg1"/>
              </a:buClr>
            </a:pPr>
            <a:endParaRPr lang="lv-LV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lv-LV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8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a 4"/>
          <p:cNvGrpSpPr/>
          <p:nvPr/>
        </p:nvGrpSpPr>
        <p:grpSpPr>
          <a:xfrm>
            <a:off x="4205075" y="334337"/>
            <a:ext cx="7464849" cy="830735"/>
            <a:chOff x="0" y="267112"/>
            <a:chExt cx="7464849" cy="830735"/>
          </a:xfrm>
        </p:grpSpPr>
        <p:sp>
          <p:nvSpPr>
            <p:cNvPr id="6" name="Taisnstūris ar noapaļotiem stūriem 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Studētgods</a:t>
              </a:r>
              <a:endParaRPr lang="lv-LV" sz="3000" kern="12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256" y="1277117"/>
            <a:ext cx="4693234" cy="2498469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73" y="2171225"/>
            <a:ext cx="7935007" cy="3208722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759" y="5252915"/>
            <a:ext cx="7029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3047866547"/>
              </p:ext>
            </p:extLst>
          </p:nvPr>
        </p:nvGraphicFramePr>
        <p:xfrm>
          <a:off x="425026" y="1663869"/>
          <a:ext cx="4516874" cy="464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4186025" y="334337"/>
            <a:ext cx="7464849" cy="830735"/>
            <a:chOff x="0" y="267112"/>
            <a:chExt cx="7464849" cy="830735"/>
          </a:xfrm>
        </p:grpSpPr>
        <p:sp>
          <p:nvSpPr>
            <p:cNvPr id="6" name="Taisnstūris ar noapaļotiem stūriem 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TAVS LAIS profils</a:t>
              </a:r>
            </a:p>
          </p:txBody>
        </p:sp>
      </p:grpSp>
      <p:pic>
        <p:nvPicPr>
          <p:cNvPr id="4" name="Attēls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37" y="1624012"/>
            <a:ext cx="10753725" cy="3609975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4891" y="5595961"/>
            <a:ext cx="5587116" cy="7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23" y="1630562"/>
            <a:ext cx="10360968" cy="48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26" y="2627430"/>
            <a:ext cx="11317062" cy="4048673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503090" y="454501"/>
            <a:ext cx="11238998" cy="2033060"/>
            <a:chOff x="-53853" y="267112"/>
            <a:chExt cx="7518702" cy="830735"/>
          </a:xfrm>
        </p:grpSpPr>
        <p:sp>
          <p:nvSpPr>
            <p:cNvPr id="10" name="Taisnstūris ar noapaļotiem stūriem 9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53853" y="267112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LAIS ir pamata datubāze, kurā studējošais varēs sekot līdz savam semestra studiju plānam</a:t>
              </a:r>
              <a:r>
                <a:rPr lang="lv-LV" sz="3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. Pašlaik vēl notiek datu ievade.</a:t>
              </a:r>
              <a:endParaRPr lang="lv-LV" sz="3000" kern="12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ASIMUT tiek atspoguļotas tikai grupu nodarbības</a:t>
              </a:r>
              <a:r>
                <a:rPr lang="lv-LV" sz="3000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762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4281278"/>
            <a:ext cx="10058400" cy="2360868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44" y="1575267"/>
            <a:ext cx="8029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94" y="426222"/>
            <a:ext cx="3902627" cy="1786035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424" y="1587204"/>
            <a:ext cx="4586554" cy="1942576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896" y="2522654"/>
            <a:ext cx="4316665" cy="2014251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776" y="4336800"/>
            <a:ext cx="4792304" cy="2134387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054" y="4536905"/>
            <a:ext cx="4026462" cy="21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2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93532" y="1340757"/>
            <a:ext cx="10007112" cy="29791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5400" kern="1200" noProof="0" dirty="0">
                <a:latin typeface="Cambria" panose="02040503050406030204" pitchFamily="18" charset="0"/>
                <a:ea typeface="Cambria" panose="02040503050406030204" pitchFamily="18" charset="0"/>
              </a:rPr>
              <a:t>Visai iekšējai sarakstei un saziņai ar akadēmiju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332963" y="3942578"/>
            <a:ext cx="10128250" cy="1759737"/>
            <a:chOff x="0" y="267112"/>
            <a:chExt cx="7464849" cy="830735"/>
          </a:xfrm>
        </p:grpSpPr>
        <p:sp>
          <p:nvSpPr>
            <p:cNvPr id="13" name="Taisnstūris ar noapaļotiem stūriem 12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44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IZMANTOJAM SAVU JVLMA E-PASTA ADRESI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92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4180401528"/>
              </p:ext>
            </p:extLst>
          </p:nvPr>
        </p:nvGraphicFramePr>
        <p:xfrm>
          <a:off x="4276300" y="378417"/>
          <a:ext cx="7464849" cy="232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ttēls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900" y="2483009"/>
            <a:ext cx="4607142" cy="184680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5346" y="4757995"/>
            <a:ext cx="4650658" cy="1848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4CDF8-50BA-CB31-B276-7280C597AB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2651" y="2472182"/>
            <a:ext cx="4607142" cy="18576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5026" y="1855997"/>
            <a:ext cx="11286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Problēmu risināšana JVLMA: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 par studiju kursu – atbildīgais docētājs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 par studiju procesu – katedras vadītājs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 nav saņemta atbilde – nodaļas vadītājs</a:t>
            </a:r>
          </a:p>
          <a:p>
            <a:pPr marL="571500" indent="-571500">
              <a:buClr>
                <a:schemeClr val="bg1"/>
              </a:buClr>
              <a:buSzPct val="90000"/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 nav saņemta atbilde – akadēmiskā darba prorektors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271033" y="477066"/>
            <a:ext cx="7464849" cy="830735"/>
            <a:chOff x="0" y="267112"/>
            <a:chExt cx="7464849" cy="830735"/>
          </a:xfrm>
        </p:grpSpPr>
        <p:sp>
          <p:nvSpPr>
            <p:cNvPr id="9" name="Taisnstūris ar noapaļotiem stūriem 8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Problēmu risināšana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952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FCF6A-B4C7-40EF-815B-8C5E2E5A6B64}"/>
              </a:ext>
            </a:extLst>
          </p:cNvPr>
          <p:cNvSpPr txBox="1"/>
          <p:nvPr/>
        </p:nvSpPr>
        <p:spPr>
          <a:xfrm>
            <a:off x="3809235" y="2750970"/>
            <a:ext cx="5245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7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PALDIES!</a:t>
            </a:r>
            <a:endParaRPr lang="lv-LV" sz="72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1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4050438142"/>
              </p:ext>
            </p:extLst>
          </p:nvPr>
        </p:nvGraphicFramePr>
        <p:xfrm>
          <a:off x="4276300" y="378417"/>
          <a:ext cx="7464849" cy="232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ttēls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90" y="4611440"/>
            <a:ext cx="4971437" cy="2018532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247" y="2287509"/>
            <a:ext cx="4754666" cy="19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Shēma 2"/>
          <p:cNvGraphicFramePr/>
          <p:nvPr>
            <p:extLst>
              <p:ext uri="{D42A27DB-BD31-4B8C-83A1-F6EECF244321}">
                <p14:modId xmlns:p14="http://schemas.microsoft.com/office/powerpoint/2010/main" val="3047866547"/>
              </p:ext>
            </p:extLst>
          </p:nvPr>
        </p:nvGraphicFramePr>
        <p:xfrm>
          <a:off x="425026" y="1663869"/>
          <a:ext cx="4516874" cy="464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upa 11"/>
          <p:cNvGrpSpPr/>
          <p:nvPr/>
        </p:nvGrpSpPr>
        <p:grpSpPr>
          <a:xfrm>
            <a:off x="4186025" y="334337"/>
            <a:ext cx="7464849" cy="830735"/>
            <a:chOff x="0" y="267112"/>
            <a:chExt cx="7464849" cy="830735"/>
          </a:xfrm>
        </p:grpSpPr>
        <p:sp>
          <p:nvSpPr>
            <p:cNvPr id="16" name="Taisnstūris ar noapaļotiem stūriem 1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JVLMA e-pasts</a:t>
              </a:r>
            </a:p>
          </p:txBody>
        </p:sp>
      </p:grpSp>
      <p:pic>
        <p:nvPicPr>
          <p:cNvPr id="2" name="Attēls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186" y="2266796"/>
            <a:ext cx="8639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a 11"/>
          <p:cNvGrpSpPr/>
          <p:nvPr/>
        </p:nvGrpSpPr>
        <p:grpSpPr>
          <a:xfrm>
            <a:off x="4186025" y="334337"/>
            <a:ext cx="7464849" cy="830735"/>
            <a:chOff x="0" y="267112"/>
            <a:chExt cx="7464849" cy="830735"/>
          </a:xfrm>
        </p:grpSpPr>
        <p:sp>
          <p:nvSpPr>
            <p:cNvPr id="16" name="Taisnstūris ar noapaļotiem stūriem 15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noProof="0" dirty="0">
                  <a:latin typeface="Cambria" panose="02040503050406030204" pitchFamily="18" charset="0"/>
                  <a:ea typeface="Cambria" panose="02040503050406030204" pitchFamily="18" charset="0"/>
                </a:rPr>
                <a:t>Noderīga informācija JVLMA mājas lapā</a:t>
              </a:r>
            </a:p>
          </p:txBody>
        </p:sp>
      </p:grpSp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032" y="1647363"/>
            <a:ext cx="93535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1" y="1450532"/>
            <a:ext cx="7737998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800224"/>
            <a:ext cx="10683561" cy="41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F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026" y="334337"/>
            <a:ext cx="3581373" cy="1116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a 5"/>
          <p:cNvGrpSpPr/>
          <p:nvPr/>
        </p:nvGrpSpPr>
        <p:grpSpPr>
          <a:xfrm>
            <a:off x="679026" y="2185873"/>
            <a:ext cx="4127499" cy="2538527"/>
            <a:chOff x="0" y="267112"/>
            <a:chExt cx="7464849" cy="830735"/>
          </a:xfrm>
        </p:grpSpPr>
        <p:sp>
          <p:nvSpPr>
            <p:cNvPr id="7" name="Taisnstūris ar noapaļotiem stūriem 6"/>
            <p:cNvSpPr/>
            <p:nvPr/>
          </p:nvSpPr>
          <p:spPr>
            <a:xfrm>
              <a:off x="0" y="267112"/>
              <a:ext cx="7464849" cy="8307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31" y="291443"/>
              <a:ext cx="7416187" cy="78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Saite: https://www.jvlma.lv/akademija/dokumenti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lv-LV" sz="3000" kern="12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555" y="334337"/>
            <a:ext cx="4903082" cy="63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340</Words>
  <Application>Microsoft Office PowerPoint</Application>
  <PresentationFormat>Widescreen</PresentationFormat>
  <Paragraphs>70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Markus Rožkalns</dc:creator>
  <cp:lastModifiedBy>ppaulinja@gmail.com</cp:lastModifiedBy>
  <cp:revision>447</cp:revision>
  <cp:lastPrinted>2020-06-17T10:14:56Z</cp:lastPrinted>
  <dcterms:created xsi:type="dcterms:W3CDTF">2019-01-03T00:57:35Z</dcterms:created>
  <dcterms:modified xsi:type="dcterms:W3CDTF">2025-08-20T07:44:29Z</dcterms:modified>
</cp:coreProperties>
</file>